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31F8936-F6BE-42A6-8DDA-0C422B94D5DF}" type="datetimeFigureOut">
              <a:rPr lang="ru-RU" smtClean="0"/>
              <a:pPr/>
              <a:t>19.11.2010</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3FAE947-4C57-4EB4-A457-4CE44CE9046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31F8936-F6BE-42A6-8DDA-0C422B94D5DF}" type="datetimeFigureOut">
              <a:rPr lang="ru-RU" smtClean="0"/>
              <a:pPr/>
              <a:t>19.11.2010</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3FAE947-4C57-4EB4-A457-4CE44CE9046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31F8936-F6BE-42A6-8DDA-0C422B94D5DF}" type="datetimeFigureOut">
              <a:rPr lang="ru-RU" smtClean="0"/>
              <a:pPr/>
              <a:t>19.11.2010</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33FAE947-4C57-4EB4-A457-4CE44CE9046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31F8936-F6BE-42A6-8DDA-0C422B94D5DF}" type="datetimeFigureOut">
              <a:rPr lang="ru-RU" smtClean="0"/>
              <a:pPr/>
              <a:t>19.11.2010</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FAE947-4C57-4EB4-A457-4CE44CE9046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31F8936-F6BE-42A6-8DDA-0C422B94D5DF}" type="datetimeFigureOut">
              <a:rPr lang="ru-RU" smtClean="0"/>
              <a:pPr/>
              <a:t>19.11.2010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FAE947-4C57-4EB4-A457-4CE44CE90465}"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31F8936-F6BE-42A6-8DDA-0C422B94D5DF}" type="datetimeFigureOut">
              <a:rPr lang="ru-RU" smtClean="0"/>
              <a:pPr/>
              <a:t>19.11.2010</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3FAE947-4C57-4EB4-A457-4CE44CE9046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Навчальна презентація</a:t>
            </a:r>
            <a:endParaRPr lang="ru-RU" dirty="0"/>
          </a:p>
        </p:txBody>
      </p:sp>
      <p:sp>
        <p:nvSpPr>
          <p:cNvPr id="3" name="Подзаголовок 2"/>
          <p:cNvSpPr>
            <a:spLocks noGrp="1"/>
          </p:cNvSpPr>
          <p:nvPr>
            <p:ph type="subTitle" idx="1"/>
          </p:nvPr>
        </p:nvSpPr>
        <p:spPr/>
        <p:txBody>
          <a:bodyPr>
            <a:normAutofit lnSpcReduction="10000"/>
          </a:bodyPr>
          <a:lstStyle/>
          <a:p>
            <a:r>
              <a:rPr lang="uk-UA" dirty="0" smtClean="0"/>
              <a:t>Загальне поняття про ОС </a:t>
            </a:r>
            <a:r>
              <a:rPr lang="en-US" dirty="0" smtClean="0"/>
              <a:t>Windows XP</a:t>
            </a:r>
            <a:endParaRPr lang="uk-UA" dirty="0" smtClean="0"/>
          </a:p>
          <a:p>
            <a:r>
              <a:rPr lang="uk-UA" dirty="0" smtClean="0"/>
              <a:t>Учня СЗШ№8 </a:t>
            </a:r>
            <a:r>
              <a:rPr lang="uk-UA" dirty="0" err="1" smtClean="0"/>
              <a:t>м.Хмельницького</a:t>
            </a:r>
            <a:endParaRPr lang="uk-UA" dirty="0" smtClean="0"/>
          </a:p>
          <a:p>
            <a:r>
              <a:rPr lang="uk-UA" dirty="0" smtClean="0"/>
              <a:t>Каверіна Дениса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0"/>
            <a:ext cx="7929618" cy="5143512"/>
          </a:xfrm>
        </p:spPr>
        <p:txBody>
          <a:bodyPr>
            <a:noAutofit/>
          </a:bodyPr>
          <a:lstStyle/>
          <a:p>
            <a:r>
              <a:rPr lang="uk-UA" sz="1300" b="0" cap="none" dirty="0" smtClean="0">
                <a:ln>
                  <a:noFill/>
                </a:ln>
                <a:solidFill>
                  <a:schemeClr val="tx1"/>
                </a:solidFill>
                <a:latin typeface="Times New Roman" pitchFamily="18" charset="0"/>
                <a:cs typeface="Times New Roman" pitchFamily="18" charset="0"/>
              </a:rPr>
              <a:t>Наприкінці 90-х років </a:t>
            </a:r>
            <a:r>
              <a:rPr lang="en-US" sz="1300" b="0" cap="none" dirty="0" smtClean="0">
                <a:ln>
                  <a:noFill/>
                </a:ln>
                <a:solidFill>
                  <a:schemeClr val="tx1"/>
                </a:solidFill>
                <a:latin typeface="Times New Roman" pitchFamily="18" charset="0"/>
                <a:cs typeface="Times New Roman" pitchFamily="18" charset="0"/>
              </a:rPr>
              <a:t>XX </a:t>
            </a:r>
            <a:r>
              <a:rPr lang="uk-UA" sz="1300" b="0" cap="none" dirty="0" smtClean="0">
                <a:ln>
                  <a:noFill/>
                </a:ln>
                <a:solidFill>
                  <a:schemeClr val="tx1"/>
                </a:solidFill>
                <a:latin typeface="Times New Roman" pitchFamily="18" charset="0"/>
                <a:cs typeface="Times New Roman" pitchFamily="18" charset="0"/>
              </a:rPr>
              <a:t>ст. стандартом ОС для 32-розрядних ПК стала система </a:t>
            </a:r>
            <a:r>
              <a:rPr lang="en-US" sz="1300" b="0" cap="none" dirty="0" smtClean="0">
                <a:ln>
                  <a:noFill/>
                </a:ln>
                <a:solidFill>
                  <a:schemeClr val="tx1"/>
                </a:solidFill>
                <a:latin typeface="Times New Roman" pitchFamily="18" charset="0"/>
                <a:cs typeface="Times New Roman" pitchFamily="18" charset="0"/>
              </a:rPr>
              <a:t>Windows 98. </a:t>
            </a:r>
            <a:r>
              <a:rPr lang="uk-UA" sz="1300" b="0" cap="none" dirty="0" smtClean="0">
                <a:ln>
                  <a:noFill/>
                </a:ln>
                <a:solidFill>
                  <a:schemeClr val="tx1"/>
                </a:solidFill>
                <a:latin typeface="Times New Roman" pitchFamily="18" charset="0"/>
                <a:cs typeface="Times New Roman" pitchFamily="18" charset="0"/>
              </a:rPr>
              <a:t>Вона має ряд особливостей:</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1. Зручний для користувача графічний інтерфейс. Він дає змогу досить просто керувати роботою комп'ютера, використовуючи такі поняття, як «Мій комп'ютер», «Мережне оточення», «Кнопка Пуск», «Панель задач», «Контекстне меню», «Вікно», «Ярлик», технології «Вкажи і вибери» (</a:t>
            </a:r>
            <a:r>
              <a:rPr lang="en-US" sz="1300" b="0" cap="none" dirty="0" smtClean="0">
                <a:ln>
                  <a:noFill/>
                </a:ln>
                <a:solidFill>
                  <a:schemeClr val="tx1"/>
                </a:solidFill>
                <a:latin typeface="Times New Roman" pitchFamily="18" charset="0"/>
                <a:cs typeface="Times New Roman" pitchFamily="18" charset="0"/>
              </a:rPr>
              <a:t>Point and Click), «</a:t>
            </a:r>
            <a:r>
              <a:rPr lang="uk-UA" sz="1300" b="0" cap="none" dirty="0" smtClean="0">
                <a:ln>
                  <a:noFill/>
                </a:ln>
                <a:solidFill>
                  <a:schemeClr val="tx1"/>
                </a:solidFill>
                <a:latin typeface="Times New Roman" pitchFamily="18" charset="0"/>
                <a:cs typeface="Times New Roman" pitchFamily="18" charset="0"/>
              </a:rPr>
              <a:t>Перенеси і відпусти» (</a:t>
            </a:r>
            <a:r>
              <a:rPr lang="en-US" sz="1300" b="0" cap="none" dirty="0" smtClean="0">
                <a:ln>
                  <a:noFill/>
                </a:ln>
                <a:solidFill>
                  <a:schemeClr val="tx1"/>
                </a:solidFill>
                <a:latin typeface="Times New Roman" pitchFamily="18" charset="0"/>
                <a:cs typeface="Times New Roman" pitchFamily="18" charset="0"/>
              </a:rPr>
              <a:t>Drag and Drop) </a:t>
            </a:r>
            <a:r>
              <a:rPr lang="uk-UA" sz="1300" b="0" cap="none" dirty="0" smtClean="0">
                <a:ln>
                  <a:noFill/>
                </a:ln>
                <a:solidFill>
                  <a:schemeClr val="tx1"/>
                </a:solidFill>
                <a:latin typeface="Times New Roman" pitchFamily="18" charset="0"/>
                <a:cs typeface="Times New Roman" pitchFamily="18" charset="0"/>
              </a:rPr>
              <a:t>і т. д. </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2. Вона є об'єктно-орієнтованою ОС для оброблення документів. В ній використовують такі офісні аналогії, як «робочий стіл», «папка», «документ», «кошик» і т. д. </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3. Допускає підключення до локальних і глобальних комп'ютерних мереж (електронна пошта, факс, </a:t>
            </a:r>
            <a:r>
              <a:rPr lang="en-US" sz="1300" b="0" cap="none" dirty="0" smtClean="0">
                <a:ln>
                  <a:noFill/>
                </a:ln>
                <a:solidFill>
                  <a:schemeClr val="tx1"/>
                </a:solidFill>
                <a:latin typeface="Times New Roman" pitchFamily="18" charset="0"/>
                <a:cs typeface="Times New Roman" pitchFamily="18" charset="0"/>
              </a:rPr>
              <a:t>Internet). </a:t>
            </a:r>
            <a:br>
              <a:rPr lang="en-US" sz="1300" b="0" cap="none" dirty="0" smtClean="0">
                <a:ln>
                  <a:noFill/>
                </a:ln>
                <a:solidFill>
                  <a:schemeClr val="tx1"/>
                </a:solidFill>
                <a:latin typeface="Times New Roman" pitchFamily="18" charset="0"/>
                <a:cs typeface="Times New Roman" pitchFamily="18" charset="0"/>
              </a:rPr>
            </a:br>
            <a:r>
              <a:rPr lang="en-US" sz="1300" b="0" cap="none" dirty="0" smtClean="0">
                <a:ln>
                  <a:noFill/>
                </a:ln>
                <a:solidFill>
                  <a:schemeClr val="tx1"/>
                </a:solidFill>
                <a:latin typeface="Times New Roman" pitchFamily="18" charset="0"/>
                <a:cs typeface="Times New Roman" pitchFamily="18" charset="0"/>
              </a:rPr>
              <a:t>4. </a:t>
            </a:r>
            <a:r>
              <a:rPr lang="uk-UA" sz="1300" b="0" cap="none" dirty="0" smtClean="0">
                <a:ln>
                  <a:noFill/>
                </a:ln>
                <a:solidFill>
                  <a:schemeClr val="tx1"/>
                </a:solidFill>
                <a:latin typeface="Times New Roman" pitchFamily="18" charset="0"/>
                <a:cs typeface="Times New Roman" pitchFamily="18" charset="0"/>
              </a:rPr>
              <a:t>Містить довгі імена файлів (до 255 символів). </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5. Допускає роботу з програмами, розробленими в </a:t>
            </a:r>
            <a:r>
              <a:rPr lang="uk-UA" sz="1300" b="0" cap="none" dirty="0" err="1" smtClean="0">
                <a:ln>
                  <a:noFill/>
                </a:ln>
                <a:solidFill>
                  <a:schemeClr val="tx1"/>
                </a:solidFill>
                <a:latin typeface="Times New Roman" pitchFamily="18" charset="0"/>
                <a:cs typeface="Times New Roman" pitchFamily="18" charset="0"/>
              </a:rPr>
              <a:t>ін</a:t>
            </a:r>
            <a:r>
              <a:rPr lang="uk-UA" sz="1300" b="0" cap="none" dirty="0" smtClean="0">
                <a:ln>
                  <a:noFill/>
                </a:ln>
                <a:solidFill>
                  <a:schemeClr val="tx1"/>
                </a:solidFill>
                <a:latin typeface="Times New Roman" pitchFamily="18" charset="0"/>
                <a:cs typeface="Times New Roman" pitchFamily="18" charset="0"/>
              </a:rPr>
              <a:t> </a:t>
            </a:r>
            <a:r>
              <a:rPr lang="uk-UA" sz="1300" b="0" cap="none" dirty="0" err="1" smtClean="0">
                <a:ln>
                  <a:noFill/>
                </a:ln>
                <a:solidFill>
                  <a:schemeClr val="tx1"/>
                </a:solidFill>
                <a:latin typeface="Times New Roman" pitchFamily="18" charset="0"/>
                <a:cs typeface="Times New Roman" pitchFamily="18" charset="0"/>
              </a:rPr>
              <a:t>ших</a:t>
            </a:r>
            <a:r>
              <a:rPr lang="uk-UA" sz="1300" b="0" cap="none" dirty="0" smtClean="0">
                <a:ln>
                  <a:noFill/>
                </a:ln>
                <a:solidFill>
                  <a:schemeClr val="tx1"/>
                </a:solidFill>
                <a:latin typeface="Times New Roman" pitchFamily="18" charset="0"/>
                <a:cs typeface="Times New Roman" pitchFamily="18" charset="0"/>
              </a:rPr>
              <a:t> ОС (М</a:t>
            </a:r>
            <a:r>
              <a:rPr lang="en-US" sz="1300" b="0" cap="none" dirty="0" smtClean="0">
                <a:ln>
                  <a:noFill/>
                </a:ln>
                <a:solidFill>
                  <a:schemeClr val="tx1"/>
                </a:solidFill>
                <a:latin typeface="Times New Roman" pitchFamily="18" charset="0"/>
                <a:cs typeface="Times New Roman" pitchFamily="18" charset="0"/>
              </a:rPr>
              <a:t>S DOS, Windows 3.1, Windows 95, Windows N</a:t>
            </a:r>
            <a:r>
              <a:rPr lang="uk-UA" sz="1300" b="0" cap="none" dirty="0" smtClean="0">
                <a:ln>
                  <a:noFill/>
                </a:ln>
                <a:solidFill>
                  <a:schemeClr val="tx1"/>
                </a:solidFill>
                <a:latin typeface="Times New Roman" pitchFamily="18" charset="0"/>
                <a:cs typeface="Times New Roman" pitchFamily="18" charset="0"/>
              </a:rPr>
              <a:t>Т), і виконання їх.</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6. Працює в </a:t>
            </a:r>
            <a:r>
              <a:rPr lang="uk-UA" sz="1300" b="0" cap="none" dirty="0" err="1" smtClean="0">
                <a:ln>
                  <a:noFill/>
                </a:ln>
                <a:solidFill>
                  <a:schemeClr val="tx1"/>
                </a:solidFill>
                <a:latin typeface="Times New Roman" pitchFamily="18" charset="0"/>
                <a:cs typeface="Times New Roman" pitchFamily="18" charset="0"/>
              </a:rPr>
              <a:t>багатозадачному</a:t>
            </a:r>
            <a:r>
              <a:rPr lang="uk-UA" sz="1300" b="0" cap="none" dirty="0" smtClean="0">
                <a:ln>
                  <a:noFill/>
                </a:ln>
                <a:solidFill>
                  <a:schemeClr val="tx1"/>
                </a:solidFill>
                <a:latin typeface="Times New Roman" pitchFamily="18" charset="0"/>
                <a:cs typeface="Times New Roman" pitchFamily="18" charset="0"/>
              </a:rPr>
              <a:t> режимі. Використовує </a:t>
            </a:r>
            <a:r>
              <a:rPr lang="uk-UA" sz="1300" b="0" cap="none" dirty="0" err="1" smtClean="0">
                <a:ln>
                  <a:noFill/>
                </a:ln>
                <a:solidFill>
                  <a:schemeClr val="tx1"/>
                </a:solidFill>
                <a:latin typeface="Times New Roman" pitchFamily="18" charset="0"/>
                <a:cs typeface="Times New Roman" pitchFamily="18" charset="0"/>
              </a:rPr>
              <a:t>процесну</a:t>
            </a:r>
            <a:r>
              <a:rPr lang="uk-UA" sz="1300" b="0" cap="none" dirty="0" smtClean="0">
                <a:ln>
                  <a:noFill/>
                </a:ln>
                <a:solidFill>
                  <a:schemeClr val="tx1"/>
                </a:solidFill>
                <a:latin typeface="Times New Roman" pitchFamily="18" charset="0"/>
                <a:cs typeface="Times New Roman" pitchFamily="18" charset="0"/>
              </a:rPr>
              <a:t> форму (паралельно виконується кілька програм) та потокову форму (паралельно виконуються різні части </a:t>
            </a:r>
            <a:r>
              <a:rPr lang="uk-UA" sz="1300" b="0" cap="none" dirty="0" err="1" smtClean="0">
                <a:ln>
                  <a:noFill/>
                </a:ln>
                <a:solidFill>
                  <a:schemeClr val="tx1"/>
                </a:solidFill>
                <a:latin typeface="Times New Roman" pitchFamily="18" charset="0"/>
                <a:cs typeface="Times New Roman" pitchFamily="18" charset="0"/>
              </a:rPr>
              <a:t>ни</a:t>
            </a:r>
            <a:r>
              <a:rPr lang="uk-UA" sz="1300" b="0" cap="none" dirty="0" smtClean="0">
                <a:ln>
                  <a:noFill/>
                </a:ln>
                <a:solidFill>
                  <a:schemeClr val="tx1"/>
                </a:solidFill>
                <a:latin typeface="Times New Roman" pitchFamily="18" charset="0"/>
                <a:cs typeface="Times New Roman" pitchFamily="18" charset="0"/>
              </a:rPr>
              <a:t> однієї програми). При одному процесорі </a:t>
            </a:r>
            <a:r>
              <a:rPr lang="uk-UA" sz="1300" b="0" cap="none" dirty="0" err="1" smtClean="0">
                <a:ln>
                  <a:noFill/>
                </a:ln>
                <a:solidFill>
                  <a:schemeClr val="tx1"/>
                </a:solidFill>
                <a:latin typeface="Times New Roman" pitchFamily="18" charset="0"/>
                <a:cs typeface="Times New Roman" pitchFamily="18" charset="0"/>
              </a:rPr>
              <a:t>багатозадачний</a:t>
            </a:r>
            <a:r>
              <a:rPr lang="uk-UA" sz="1300" b="0" cap="none" dirty="0" smtClean="0">
                <a:ln>
                  <a:noFill/>
                </a:ln>
                <a:solidFill>
                  <a:schemeClr val="tx1"/>
                </a:solidFill>
                <a:latin typeface="Times New Roman" pitchFamily="18" charset="0"/>
                <a:cs typeface="Times New Roman" pitchFamily="18" charset="0"/>
              </a:rPr>
              <a:t> режим реалізується так: попрацювавши якийсь час, задача у </a:t>
            </a:r>
            <a:r>
              <a:rPr lang="en-US" sz="1300" b="0" cap="none" dirty="0" smtClean="0">
                <a:ln>
                  <a:noFill/>
                </a:ln>
                <a:solidFill>
                  <a:schemeClr val="tx1"/>
                </a:solidFill>
                <a:latin typeface="Times New Roman" pitchFamily="18" charset="0"/>
                <a:cs typeface="Times New Roman" pitchFamily="18" charset="0"/>
              </a:rPr>
              <a:t>Windows 98 </a:t>
            </a:r>
            <a:r>
              <a:rPr lang="uk-UA" sz="1300" b="0" cap="none" dirty="0" smtClean="0">
                <a:ln>
                  <a:noFill/>
                </a:ln>
                <a:solidFill>
                  <a:schemeClr val="tx1"/>
                </a:solidFill>
                <a:latin typeface="Times New Roman" pitchFamily="18" charset="0"/>
                <a:cs typeface="Times New Roman" pitchFamily="18" charset="0"/>
              </a:rPr>
              <a:t>автоматично розвантажується і </a:t>
            </a:r>
            <a:r>
              <a:rPr lang="uk-UA" sz="1300" b="0" cap="none" dirty="0" err="1" smtClean="0">
                <a:ln>
                  <a:noFill/>
                </a:ln>
                <a:solidFill>
                  <a:schemeClr val="tx1"/>
                </a:solidFill>
                <a:latin typeface="Times New Roman" pitchFamily="18" charset="0"/>
                <a:cs typeface="Times New Roman" pitchFamily="18" charset="0"/>
              </a:rPr>
              <a:t>керу</a:t>
            </a:r>
            <a:r>
              <a:rPr lang="uk-UA" sz="1300" b="0" cap="none" dirty="0" smtClean="0">
                <a:ln>
                  <a:noFill/>
                </a:ln>
                <a:solidFill>
                  <a:schemeClr val="tx1"/>
                </a:solidFill>
                <a:latin typeface="Times New Roman" pitchFamily="18" charset="0"/>
                <a:cs typeface="Times New Roman" pitchFamily="18" charset="0"/>
              </a:rPr>
              <a:t> </a:t>
            </a:r>
            <a:r>
              <a:rPr lang="uk-UA" sz="1300" b="0" cap="none" dirty="0" err="1" smtClean="0">
                <a:ln>
                  <a:noFill/>
                </a:ln>
                <a:solidFill>
                  <a:schemeClr val="tx1"/>
                </a:solidFill>
                <a:latin typeface="Times New Roman" pitchFamily="18" charset="0"/>
                <a:cs typeface="Times New Roman" pitchFamily="18" charset="0"/>
              </a:rPr>
              <a:t>вання</a:t>
            </a:r>
            <a:r>
              <a:rPr lang="uk-UA" sz="1300" b="0" cap="none" dirty="0" smtClean="0">
                <a:ln>
                  <a:noFill/>
                </a:ln>
                <a:solidFill>
                  <a:schemeClr val="tx1"/>
                </a:solidFill>
                <a:latin typeface="Times New Roman" pitchFamily="18" charset="0"/>
                <a:cs typeface="Times New Roman" pitchFamily="18" charset="0"/>
              </a:rPr>
              <a:t> передається наступній задачі. При перебоях під час розв'язування задачі її можна зняти без розвантаження всієї системи. </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7. Застосовує пряму адресацію оперативної пам'яті, за вдяки чому у програмах (додатках) можуть </a:t>
            </a:r>
            <a:r>
              <a:rPr lang="uk-UA" sz="1300" b="0" cap="none" dirty="0" err="1" smtClean="0">
                <a:ln>
                  <a:noFill/>
                </a:ln>
                <a:solidFill>
                  <a:schemeClr val="tx1"/>
                </a:solidFill>
                <a:latin typeface="Times New Roman" pitchFamily="18" charset="0"/>
                <a:cs typeface="Times New Roman" pitchFamily="18" charset="0"/>
              </a:rPr>
              <a:t>використову</a:t>
            </a:r>
            <a:r>
              <a:rPr lang="uk-UA" sz="1300" b="0" cap="none" dirty="0" smtClean="0">
                <a:ln>
                  <a:noFill/>
                </a:ln>
                <a:solidFill>
                  <a:schemeClr val="tx1"/>
                </a:solidFill>
                <a:latin typeface="Times New Roman" pitchFamily="18" charset="0"/>
                <a:cs typeface="Times New Roman" pitchFamily="18" charset="0"/>
              </a:rPr>
              <a:t> </a:t>
            </a:r>
            <a:r>
              <a:rPr lang="uk-UA" sz="1300" b="0" cap="none" dirty="0" err="1" smtClean="0">
                <a:ln>
                  <a:noFill/>
                </a:ln>
                <a:solidFill>
                  <a:schemeClr val="tx1"/>
                </a:solidFill>
                <a:latin typeface="Times New Roman" pitchFamily="18" charset="0"/>
                <a:cs typeface="Times New Roman" pitchFamily="18" charset="0"/>
              </a:rPr>
              <a:t>ватися</a:t>
            </a:r>
            <a:r>
              <a:rPr lang="uk-UA" sz="1300" b="0" cap="none" dirty="0" smtClean="0">
                <a:ln>
                  <a:noFill/>
                </a:ln>
                <a:solidFill>
                  <a:schemeClr val="tx1"/>
                </a:solidFill>
                <a:latin typeface="Times New Roman" pitchFamily="18" charset="0"/>
                <a:cs typeface="Times New Roman" pitchFamily="18" charset="0"/>
              </a:rPr>
              <a:t> до 4 </a:t>
            </a:r>
            <a:r>
              <a:rPr lang="uk-UA" sz="1300" b="0" cap="none" dirty="0" err="1" smtClean="0">
                <a:ln>
                  <a:noFill/>
                </a:ln>
                <a:solidFill>
                  <a:schemeClr val="tx1"/>
                </a:solidFill>
                <a:latin typeface="Times New Roman" pitchFamily="18" charset="0"/>
                <a:cs typeface="Times New Roman" pitchFamily="18" charset="0"/>
              </a:rPr>
              <a:t>Гбайт</a:t>
            </a:r>
            <a:r>
              <a:rPr lang="uk-UA" sz="1300" b="0" cap="none" dirty="0" smtClean="0">
                <a:ln>
                  <a:noFill/>
                </a:ln>
                <a:solidFill>
                  <a:schemeClr val="tx1"/>
                </a:solidFill>
                <a:latin typeface="Times New Roman" pitchFamily="18" charset="0"/>
                <a:cs typeface="Times New Roman" pitchFamily="18" charset="0"/>
              </a:rPr>
              <a:t> віртуальної пам'яті (оперативна пам'ять і пам'ять на жорсткому диску). </a:t>
            </a:r>
            <a:br>
              <a:rPr lang="uk-UA" sz="1300" b="0" cap="none" dirty="0" smtClean="0">
                <a:ln>
                  <a:noFill/>
                </a:ln>
                <a:solidFill>
                  <a:schemeClr val="tx1"/>
                </a:solidFill>
                <a:latin typeface="Times New Roman" pitchFamily="18" charset="0"/>
                <a:cs typeface="Times New Roman" pitchFamily="18" charset="0"/>
              </a:rPr>
            </a:br>
            <a:r>
              <a:rPr lang="uk-UA" sz="1300" b="0" cap="none" dirty="0" smtClean="0">
                <a:ln>
                  <a:noFill/>
                </a:ln>
                <a:solidFill>
                  <a:schemeClr val="tx1"/>
                </a:solidFill>
                <a:latin typeface="Times New Roman" pitchFamily="18" charset="0"/>
                <a:cs typeface="Times New Roman" pitchFamily="18" charset="0"/>
              </a:rPr>
              <a:t>8. Підтримує обмін даними між додатками за </a:t>
            </a:r>
            <a:r>
              <a:rPr lang="uk-UA" sz="1300" b="0" cap="none" dirty="0" err="1" smtClean="0">
                <a:ln>
                  <a:noFill/>
                </a:ln>
                <a:solidFill>
                  <a:schemeClr val="tx1"/>
                </a:solidFill>
                <a:latin typeface="Times New Roman" pitchFamily="18" charset="0"/>
                <a:cs typeface="Times New Roman" pitchFamily="18" charset="0"/>
              </a:rPr>
              <a:t>допомо</a:t>
            </a:r>
            <a:r>
              <a:rPr lang="uk-UA" sz="1300" b="0" cap="none" dirty="0" smtClean="0">
                <a:ln>
                  <a:noFill/>
                </a:ln>
                <a:solidFill>
                  <a:schemeClr val="tx1"/>
                </a:solidFill>
                <a:latin typeface="Times New Roman" pitchFamily="18" charset="0"/>
                <a:cs typeface="Times New Roman" pitchFamily="18" charset="0"/>
              </a:rPr>
              <a:t> гою </a:t>
            </a:r>
            <a:r>
              <a:rPr lang="en-US" sz="1300" b="0" cap="none" dirty="0" smtClean="0">
                <a:ln>
                  <a:noFill/>
                </a:ln>
                <a:solidFill>
                  <a:schemeClr val="tx1"/>
                </a:solidFill>
                <a:latin typeface="Times New Roman" pitchFamily="18" charset="0"/>
                <a:cs typeface="Times New Roman" pitchFamily="18" charset="0"/>
              </a:rPr>
              <a:t>OLE-</a:t>
            </a:r>
            <a:r>
              <a:rPr lang="uk-UA" sz="1300" b="0" cap="none" dirty="0" smtClean="0">
                <a:ln>
                  <a:noFill/>
                </a:ln>
                <a:solidFill>
                  <a:schemeClr val="tx1"/>
                </a:solidFill>
                <a:latin typeface="Times New Roman" pitchFamily="18" charset="0"/>
                <a:cs typeface="Times New Roman" pitchFamily="18" charset="0"/>
              </a:rPr>
              <a:t>технології (</a:t>
            </a:r>
            <a:r>
              <a:rPr lang="en-US" sz="1300" b="0" cap="none" dirty="0" smtClean="0">
                <a:ln>
                  <a:noFill/>
                </a:ln>
                <a:solidFill>
                  <a:schemeClr val="tx1"/>
                </a:solidFill>
                <a:latin typeface="Times New Roman" pitchFamily="18" charset="0"/>
                <a:cs typeface="Times New Roman" pitchFamily="18" charset="0"/>
              </a:rPr>
              <a:t>Object Linking and Embedding  — </a:t>
            </a:r>
            <a:r>
              <a:rPr lang="uk-UA" sz="1300" b="0" cap="none" dirty="0" err="1" smtClean="0">
                <a:ln>
                  <a:noFill/>
                </a:ln>
                <a:solidFill>
                  <a:schemeClr val="tx1"/>
                </a:solidFill>
                <a:latin typeface="Times New Roman" pitchFamily="18" charset="0"/>
                <a:cs typeface="Times New Roman" pitchFamily="18" charset="0"/>
              </a:rPr>
              <a:t>зв'я</a:t>
            </a:r>
            <a:r>
              <a:rPr lang="uk-UA" sz="1300" b="0" cap="none" dirty="0" smtClean="0">
                <a:ln>
                  <a:noFill/>
                </a:ln>
                <a:solidFill>
                  <a:schemeClr val="tx1"/>
                </a:solidFill>
                <a:latin typeface="Times New Roman" pitchFamily="18" charset="0"/>
                <a:cs typeface="Times New Roman" pitchFamily="18" charset="0"/>
              </a:rPr>
              <a:t> </a:t>
            </a:r>
            <a:r>
              <a:rPr lang="uk-UA" sz="1300" b="0" cap="none" dirty="0" err="1" smtClean="0">
                <a:ln>
                  <a:noFill/>
                </a:ln>
                <a:solidFill>
                  <a:schemeClr val="tx1"/>
                </a:solidFill>
                <a:latin typeface="Times New Roman" pitchFamily="18" charset="0"/>
                <a:cs typeface="Times New Roman" pitchFamily="18" charset="0"/>
              </a:rPr>
              <a:t>зування</a:t>
            </a:r>
            <a:r>
              <a:rPr lang="uk-UA" sz="1300" b="0" cap="none" dirty="0" smtClean="0">
                <a:ln>
                  <a:noFill/>
                </a:ln>
                <a:solidFill>
                  <a:schemeClr val="tx1"/>
                </a:solidFill>
                <a:latin typeface="Times New Roman" pitchFamily="18" charset="0"/>
                <a:cs typeface="Times New Roman" pitchFamily="18" charset="0"/>
              </a:rPr>
              <a:t> та вбудовування об'єктів). Наприклад, таблиці, а також діаграми, побудовані в табличному процесорі </a:t>
            </a:r>
            <a:r>
              <a:rPr lang="uk-UA" sz="1300" b="0" cap="none" dirty="0" err="1" smtClean="0">
                <a:ln>
                  <a:noFill/>
                </a:ln>
                <a:solidFill>
                  <a:schemeClr val="tx1"/>
                </a:solidFill>
                <a:latin typeface="Times New Roman" pitchFamily="18" charset="0"/>
                <a:cs typeface="Times New Roman" pitchFamily="18" charset="0"/>
              </a:rPr>
              <a:t>Ехсеї</a:t>
            </a:r>
            <a:r>
              <a:rPr lang="uk-UA" sz="1300" b="0" cap="none" dirty="0" smtClean="0">
                <a:ln>
                  <a:noFill/>
                </a:ln>
                <a:solidFill>
                  <a:schemeClr val="tx1"/>
                </a:solidFill>
                <a:latin typeface="Times New Roman" pitchFamily="18" charset="0"/>
                <a:cs typeface="Times New Roman" pitchFamily="18" charset="0"/>
              </a:rPr>
              <a:t>, можуть використовуватися в документі, створеному в текстовому редакторі </a:t>
            </a:r>
            <a:r>
              <a:rPr lang="en-US" sz="1300" b="0" cap="none" dirty="0" smtClean="0">
                <a:ln>
                  <a:noFill/>
                </a:ln>
                <a:solidFill>
                  <a:schemeClr val="tx1"/>
                </a:solidFill>
                <a:latin typeface="Times New Roman" pitchFamily="18" charset="0"/>
                <a:cs typeface="Times New Roman" pitchFamily="18" charset="0"/>
              </a:rPr>
              <a:t>Word . </a:t>
            </a:r>
            <a:br>
              <a:rPr lang="en-US" sz="1300" b="0" cap="none" dirty="0" smtClean="0">
                <a:ln>
                  <a:noFill/>
                </a:ln>
                <a:solidFill>
                  <a:schemeClr val="tx1"/>
                </a:solidFill>
                <a:latin typeface="Times New Roman" pitchFamily="18" charset="0"/>
                <a:cs typeface="Times New Roman" pitchFamily="18" charset="0"/>
              </a:rPr>
            </a:br>
            <a:r>
              <a:rPr lang="en-US" sz="1300" b="0" cap="none" dirty="0" smtClean="0">
                <a:ln>
                  <a:noFill/>
                </a:ln>
                <a:solidFill>
                  <a:schemeClr val="tx1"/>
                </a:solidFill>
                <a:latin typeface="Times New Roman" pitchFamily="18" charset="0"/>
                <a:cs typeface="Times New Roman" pitchFamily="18" charset="0"/>
              </a:rPr>
              <a:t>9. </a:t>
            </a:r>
            <a:r>
              <a:rPr lang="uk-UA" sz="1300" b="0" cap="none" dirty="0" smtClean="0">
                <a:ln>
                  <a:noFill/>
                </a:ln>
                <a:solidFill>
                  <a:schemeClr val="tx1"/>
                </a:solidFill>
                <a:latin typeface="Times New Roman" pitchFamily="18" charset="0"/>
                <a:cs typeface="Times New Roman" pitchFamily="18" charset="0"/>
              </a:rPr>
              <a:t>Містить ряд стандартних програм (Блокнот, Графічний редактор </a:t>
            </a:r>
            <a:r>
              <a:rPr lang="uk-UA" sz="1300" b="0" cap="none" dirty="0" err="1" smtClean="0">
                <a:ln>
                  <a:noFill/>
                </a:ln>
                <a:solidFill>
                  <a:schemeClr val="tx1"/>
                </a:solidFill>
                <a:latin typeface="Times New Roman" pitchFamily="18" charset="0"/>
                <a:cs typeface="Times New Roman" pitchFamily="18" charset="0"/>
              </a:rPr>
              <a:t>Раі</a:t>
            </a:r>
            <a:r>
              <a:rPr lang="en-US" sz="1300" b="0" cap="none" dirty="0" err="1" smtClean="0">
                <a:ln>
                  <a:noFill/>
                </a:ln>
                <a:solidFill>
                  <a:schemeClr val="tx1"/>
                </a:solidFill>
                <a:latin typeface="Times New Roman" pitchFamily="18" charset="0"/>
                <a:cs typeface="Times New Roman" pitchFamily="18" charset="0"/>
              </a:rPr>
              <a:t>nt</a:t>
            </a:r>
            <a:r>
              <a:rPr lang="en-US" sz="1300" b="0" cap="none" dirty="0" smtClean="0">
                <a:ln>
                  <a:noFill/>
                </a:ln>
                <a:solidFill>
                  <a:schemeClr val="tx1"/>
                </a:solidFill>
                <a:latin typeface="Times New Roman" pitchFamily="18" charset="0"/>
                <a:cs typeface="Times New Roman" pitchFamily="18" charset="0"/>
              </a:rPr>
              <a:t>, </a:t>
            </a:r>
            <a:r>
              <a:rPr lang="uk-UA" sz="1300" b="0" cap="none" dirty="0" smtClean="0">
                <a:ln>
                  <a:noFill/>
                </a:ln>
                <a:solidFill>
                  <a:schemeClr val="tx1"/>
                </a:solidFill>
                <a:latin typeface="Times New Roman" pitchFamily="18" charset="0"/>
                <a:cs typeface="Times New Roman" pitchFamily="18" charset="0"/>
              </a:rPr>
              <a:t>Калькулятор).</a:t>
            </a:r>
            <a:r>
              <a:rPr lang="uk-UA" sz="1200" b="0" cap="none" dirty="0" smtClean="0">
                <a:ln>
                  <a:noFill/>
                </a:ln>
                <a:solidFill>
                  <a:schemeClr val="tx1"/>
                </a:solidFill>
                <a:latin typeface="Times New Roman" pitchFamily="18" charset="0"/>
                <a:cs typeface="Times New Roman" pitchFamily="18" charset="0"/>
              </a:rPr>
              <a:t/>
            </a:r>
            <a:br>
              <a:rPr lang="uk-UA" sz="1200" b="0" cap="none" dirty="0" smtClean="0">
                <a:ln>
                  <a:noFill/>
                </a:ln>
                <a:solidFill>
                  <a:schemeClr val="tx1"/>
                </a:solidFill>
                <a:latin typeface="Times New Roman" pitchFamily="18" charset="0"/>
                <a:cs typeface="Times New Roman" pitchFamily="18" charset="0"/>
              </a:rPr>
            </a:br>
            <a:endParaRPr lang="ru-RU" sz="1200" b="0" cap="none" dirty="0">
              <a:ln>
                <a:noFill/>
              </a:ln>
              <a:solidFill>
                <a:schemeClr val="tx1"/>
              </a:solidFill>
              <a:latin typeface="Times New Roman" pitchFamily="18" charset="0"/>
              <a:cs typeface="Times New Roman" pitchFamily="18" charset="0"/>
            </a:endParaRPr>
          </a:p>
        </p:txBody>
      </p:sp>
      <p:pic>
        <p:nvPicPr>
          <p:cNvPr id="4" name="Содержимое 3" descr="Безымянный4.JPG"/>
          <p:cNvPicPr>
            <a:picLocks noGrp="1" noChangeAspect="1"/>
          </p:cNvPicPr>
          <p:nvPr>
            <p:ph idx="1"/>
          </p:nvPr>
        </p:nvPicPr>
        <p:blipFill>
          <a:blip r:embed="rId2"/>
          <a:stretch>
            <a:fillRect/>
          </a:stretch>
        </p:blipFill>
        <p:spPr>
          <a:xfrm>
            <a:off x="2500298" y="5000636"/>
            <a:ext cx="3381375" cy="14192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29256" y="214290"/>
            <a:ext cx="3429000" cy="642942"/>
          </a:xfrm>
        </p:spPr>
        <p:style>
          <a:lnRef idx="1">
            <a:schemeClr val="accent2"/>
          </a:lnRef>
          <a:fillRef idx="3">
            <a:schemeClr val="accent2"/>
          </a:fillRef>
          <a:effectRef idx="2">
            <a:schemeClr val="accent2"/>
          </a:effectRef>
          <a:fontRef idx="minor">
            <a:schemeClr val="lt1"/>
          </a:fontRef>
        </p:style>
        <p:txBody>
          <a:bodyPr/>
          <a:lstStyle/>
          <a:p>
            <a:r>
              <a:rPr lang="ru-RU" dirty="0" smtClean="0"/>
              <a:t>  Меню «Пуск»</a:t>
            </a:r>
            <a:endParaRPr lang="ru-RU" dirty="0"/>
          </a:p>
        </p:txBody>
      </p:sp>
      <p:sp>
        <p:nvSpPr>
          <p:cNvPr id="3" name="Текст 2"/>
          <p:cNvSpPr>
            <a:spLocks noGrp="1"/>
          </p:cNvSpPr>
          <p:nvPr>
            <p:ph type="body" sz="half" idx="2"/>
          </p:nvPr>
        </p:nvSpPr>
        <p:spPr>
          <a:xfrm>
            <a:off x="5072066" y="857232"/>
            <a:ext cx="3929090" cy="5643602"/>
          </a:xfrm>
        </p:spPr>
        <p:txBody>
          <a:bodyPr>
            <a:noAutofit/>
          </a:bodyPr>
          <a:lstStyle/>
          <a:p>
            <a:r>
              <a:rPr lang="ru-RU" dirty="0" smtClean="0">
                <a:latin typeface="Times New Roman" pitchFamily="18" charset="0"/>
                <a:cs typeface="Times New Roman" pitchFamily="18" charset="0"/>
              </a:rPr>
              <a:t>Головне меню </a:t>
            </a:r>
            <a:r>
              <a:rPr lang="ru-RU" dirty="0" err="1" smtClean="0">
                <a:latin typeface="Times New Roman" pitchFamily="18" charset="0"/>
                <a:cs typeface="Times New Roman" pitchFamily="18" charset="0"/>
              </a:rPr>
              <a:t>містить</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собі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пункти</a:t>
            </a:r>
            <a:r>
              <a:rPr lang="ru-RU" dirty="0" smtClean="0">
                <a:latin typeface="Times New Roman" pitchFamily="18" charset="0"/>
                <a:cs typeface="Times New Roman" pitchFamily="18" charset="0"/>
              </a:rPr>
              <a:t>:</a:t>
            </a:r>
          </a:p>
          <a:p>
            <a:r>
              <a:rPr lang="ru-RU" i="1" dirty="0" err="1" smtClean="0">
                <a:latin typeface="Times New Roman" pitchFamily="18" charset="0"/>
                <a:cs typeface="Times New Roman" pitchFamily="18" charset="0"/>
              </a:rPr>
              <a:t>Програми</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виведення</a:t>
            </a:r>
            <a:r>
              <a:rPr lang="ru-RU" dirty="0" smtClean="0">
                <a:latin typeface="Times New Roman" pitchFamily="18" charset="0"/>
                <a:cs typeface="Times New Roman" pitchFamily="18" charset="0"/>
              </a:rPr>
              <a:t> списку </a:t>
            </a:r>
            <a:r>
              <a:rPr lang="ru-RU" dirty="0" err="1" smtClean="0">
                <a:latin typeface="Times New Roman" pitchFamily="18" charset="0"/>
                <a:cs typeface="Times New Roman" pitchFamily="18" charset="0"/>
              </a:rPr>
              <a:t>інстальованих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програм</a:t>
            </a:r>
            <a:r>
              <a:rPr lang="ru-RU" dirty="0" smtClean="0">
                <a:latin typeface="Times New Roman" pitchFamily="18" charset="0"/>
                <a:cs typeface="Times New Roman" pitchFamily="18" charset="0"/>
              </a:rPr>
              <a:t>.</a:t>
            </a:r>
          </a:p>
          <a:p>
            <a:r>
              <a:rPr lang="ru-RU" i="1" dirty="0" err="1" smtClean="0">
                <a:latin typeface="Times New Roman" pitchFamily="18" charset="0"/>
                <a:cs typeface="Times New Roman" pitchFamily="18" charset="0"/>
              </a:rPr>
              <a:t>Документи</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виведення</a:t>
            </a:r>
            <a:r>
              <a:rPr lang="ru-RU" dirty="0" smtClean="0">
                <a:latin typeface="Times New Roman" pitchFamily="18" charset="0"/>
                <a:cs typeface="Times New Roman" pitchFamily="18" charset="0"/>
              </a:rPr>
              <a:t> списку недавно </a:t>
            </a:r>
            <a:r>
              <a:rPr lang="ru-RU" dirty="0" err="1" smtClean="0">
                <a:latin typeface="Times New Roman" pitchFamily="18" charset="0"/>
                <a:cs typeface="Times New Roman" pitchFamily="18" charset="0"/>
              </a:rPr>
              <a:t>переглянутих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документів</a:t>
            </a:r>
            <a:r>
              <a:rPr lang="ru-RU" dirty="0" smtClean="0">
                <a:latin typeface="Times New Roman" pitchFamily="18" charset="0"/>
                <a:cs typeface="Times New Roman" pitchFamily="18" charset="0"/>
              </a:rPr>
              <a:t>.</a:t>
            </a:r>
          </a:p>
          <a:p>
            <a:r>
              <a:rPr lang="ru-RU" i="1" dirty="0" smtClean="0">
                <a:latin typeface="Times New Roman" pitchFamily="18" charset="0"/>
                <a:cs typeface="Times New Roman" pitchFamily="18" charset="0"/>
              </a:rPr>
              <a:t>Настройки</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виведення</a:t>
            </a:r>
            <a:r>
              <a:rPr lang="ru-RU" dirty="0" smtClean="0">
                <a:latin typeface="Times New Roman" pitchFamily="18" charset="0"/>
                <a:cs typeface="Times New Roman" pitchFamily="18" charset="0"/>
              </a:rPr>
              <a:t> списку </a:t>
            </a:r>
            <a:r>
              <a:rPr lang="ru-RU" dirty="0" err="1" smtClean="0">
                <a:latin typeface="Times New Roman" pitchFamily="18" charset="0"/>
                <a:cs typeface="Times New Roman" pitchFamily="18" charset="0"/>
              </a:rPr>
              <a:t>компонентів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системи</a:t>
            </a:r>
            <a:r>
              <a:rPr lang="ru-RU" dirty="0" smtClean="0">
                <a:latin typeface="Times New Roman" pitchFamily="18" charset="0"/>
                <a:cs typeface="Times New Roman" pitchFamily="18" charset="0"/>
              </a:rPr>
              <a:t>, настройка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може</a:t>
            </a:r>
            <a:r>
              <a:rPr lang="ru-RU" dirty="0" smtClean="0">
                <a:latin typeface="Times New Roman" pitchFamily="18" charset="0"/>
                <a:cs typeface="Times New Roman" pitchFamily="18" charset="0"/>
              </a:rPr>
              <a:t> бути </a:t>
            </a:r>
            <a:r>
              <a:rPr lang="ru-RU" dirty="0" err="1" smtClean="0">
                <a:latin typeface="Times New Roman" pitchFamily="18" charset="0"/>
                <a:cs typeface="Times New Roman" pitchFamily="18" charset="0"/>
              </a:rPr>
              <a:t>змінена</a:t>
            </a:r>
            <a:r>
              <a:rPr lang="ru-RU" dirty="0" smtClean="0">
                <a:latin typeface="Times New Roman" pitchFamily="18" charset="0"/>
                <a:cs typeface="Times New Roman" pitchFamily="18" charset="0"/>
              </a:rPr>
              <a:t>.</a:t>
            </a:r>
          </a:p>
          <a:p>
            <a:r>
              <a:rPr lang="ru-RU" i="1" dirty="0" err="1" smtClean="0">
                <a:latin typeface="Times New Roman" pitchFamily="18" charset="0"/>
                <a:cs typeface="Times New Roman" pitchFamily="18" charset="0"/>
              </a:rPr>
              <a:t>Пошук</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пошук</a:t>
            </a:r>
            <a:r>
              <a:rPr lang="ru-RU" dirty="0" smtClean="0">
                <a:latin typeface="Times New Roman" pitchFamily="18" charset="0"/>
                <a:cs typeface="Times New Roman" pitchFamily="18" charset="0"/>
              </a:rPr>
              <a:t> папок, </a:t>
            </a:r>
            <a:r>
              <a:rPr lang="ru-RU" dirty="0" err="1" smtClean="0">
                <a:latin typeface="Times New Roman" pitchFamily="18" charset="0"/>
                <a:cs typeface="Times New Roman" pitchFamily="18" charset="0"/>
              </a:rPr>
              <a:t>файлів</a:t>
            </a:r>
            <a:r>
              <a:rPr lang="ru-RU" dirty="0" smtClean="0">
                <a:latin typeface="Times New Roman" pitchFamily="18" charset="0"/>
                <a:cs typeface="Times New Roman" pitchFamily="18" charset="0"/>
              </a:rPr>
              <a:t>.</a:t>
            </a:r>
          </a:p>
          <a:p>
            <a:r>
              <a:rPr lang="ru-RU" i="1" dirty="0" err="1" smtClean="0">
                <a:latin typeface="Times New Roman" pitchFamily="18" charset="0"/>
                <a:cs typeface="Times New Roman" pitchFamily="18" charset="0"/>
              </a:rPr>
              <a:t>Довідка</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виклик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довідкової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системи</a:t>
            </a:r>
            <a:r>
              <a:rPr lang="ru-RU" dirty="0" smtClean="0">
                <a:latin typeface="Times New Roman" pitchFamily="18" charset="0"/>
                <a:cs typeface="Times New Roman" pitchFamily="18" charset="0"/>
              </a:rPr>
              <a:t>.</a:t>
            </a:r>
          </a:p>
          <a:p>
            <a:r>
              <a:rPr lang="ru-RU" i="1" dirty="0" err="1" smtClean="0">
                <a:latin typeface="Times New Roman" pitchFamily="18" charset="0"/>
                <a:cs typeface="Times New Roman" pitchFamily="18" charset="0"/>
              </a:rPr>
              <a:t>Виконати</a:t>
            </a:r>
            <a:r>
              <a:rPr lang="ru-RU" dirty="0" smtClean="0">
                <a:latin typeface="Times New Roman" pitchFamily="18" charset="0"/>
                <a:cs typeface="Times New Roman" pitchFamily="18" charset="0"/>
              </a:rPr>
              <a:t> - запуск </a:t>
            </a:r>
            <a:r>
              <a:rPr lang="ru-RU" dirty="0" err="1" smtClean="0">
                <a:latin typeface="Times New Roman" pitchFamily="18" charset="0"/>
                <a:cs typeface="Times New Roman" pitchFamily="18" charset="0"/>
              </a:rPr>
              <a:t>програм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відкриття</a:t>
            </a:r>
            <a:r>
              <a:rPr lang="ru-RU" dirty="0" smtClean="0">
                <a:latin typeface="Times New Roman" pitchFamily="18" charset="0"/>
                <a:cs typeface="Times New Roman" pitchFamily="18" charset="0"/>
              </a:rPr>
              <a:t> папки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команди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виконання</a:t>
            </a:r>
            <a:r>
              <a:rPr lang="ru-RU" dirty="0" smtClean="0">
                <a:latin typeface="Times New Roman" pitchFamily="18" charset="0"/>
                <a:cs typeface="Times New Roman" pitchFamily="18" charset="0"/>
              </a:rPr>
              <a:t> MSDOS.</a:t>
            </a:r>
          </a:p>
          <a:p>
            <a:r>
              <a:rPr lang="ru-RU" dirty="0" err="1" smtClean="0">
                <a:latin typeface="Times New Roman" pitchFamily="18" charset="0"/>
                <a:cs typeface="Times New Roman" pitchFamily="18" charset="0"/>
              </a:rPr>
              <a:t>Завершення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роботи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перезавантаження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комп'ютера</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Пункт Головного меню </a:t>
            </a:r>
            <a:r>
              <a:rPr lang="ru-RU" i="1" dirty="0" err="1" smtClean="0">
                <a:latin typeface="Times New Roman" pitchFamily="18" charset="0"/>
                <a:cs typeface="Times New Roman" pitchFamily="18" charset="0"/>
              </a:rPr>
              <a:t>Програми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вміщає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найбільш</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важливі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програми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наприклад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Word</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Excel</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Access</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Explorer</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Крім</a:t>
            </a:r>
            <a:r>
              <a:rPr lang="ru-RU" dirty="0" smtClean="0">
                <a:latin typeface="Times New Roman" pitchFamily="18" charset="0"/>
                <a:cs typeface="Times New Roman" pitchFamily="18" charset="0"/>
              </a:rPr>
              <a:t> того, меню </a:t>
            </a:r>
            <a:r>
              <a:rPr lang="ru-RU" i="1" dirty="0" err="1" smtClean="0">
                <a:latin typeface="Times New Roman" pitchFamily="18" charset="0"/>
                <a:cs typeface="Times New Roman" pitchFamily="18" charset="0"/>
              </a:rPr>
              <a:t>Програми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вміщає</a:t>
            </a:r>
            <a:r>
              <a:rPr lang="ru-RU" dirty="0" smtClean="0">
                <a:latin typeface="Times New Roman" pitchFamily="18" charset="0"/>
                <a:cs typeface="Times New Roman" pitchFamily="18" charset="0"/>
              </a:rPr>
              <a:t> пункт </a:t>
            </a:r>
            <a:r>
              <a:rPr lang="ru-RU" dirty="0" err="1" smtClean="0">
                <a:latin typeface="Times New Roman" pitchFamily="18" charset="0"/>
                <a:cs typeface="Times New Roman" pitchFamily="18" charset="0"/>
              </a:rPr>
              <a:t>Стандартні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Автозавантаження</a:t>
            </a:r>
            <a:r>
              <a:rPr lang="ru-RU" dirty="0" smtClean="0">
                <a:latin typeface="Times New Roman" pitchFamily="18" charset="0"/>
                <a:cs typeface="Times New Roman" pitchFamily="18" charset="0"/>
              </a:rPr>
              <a:t>. Папка </a:t>
            </a:r>
            <a:r>
              <a:rPr lang="ru-RU" dirty="0" err="1" smtClean="0">
                <a:latin typeface="Times New Roman" pitchFamily="18" charset="0"/>
                <a:cs typeface="Times New Roman" pitchFamily="18" charset="0"/>
              </a:rPr>
              <a:t>Автозавантаження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призначена</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розміщення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програм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повинні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запускатися</a:t>
            </a:r>
            <a:r>
              <a:rPr lang="ru-RU" dirty="0" smtClean="0">
                <a:latin typeface="Times New Roman" pitchFamily="18" charset="0"/>
                <a:cs typeface="Times New Roman" pitchFamily="18" charset="0"/>
              </a:rPr>
              <a:t> автоматично при запуску </a:t>
            </a:r>
            <a:r>
              <a:rPr lang="ru-RU" dirty="0" err="1" smtClean="0">
                <a:latin typeface="Times New Roman" pitchFamily="18" charset="0"/>
                <a:cs typeface="Times New Roman" pitchFamily="18" charset="0"/>
              </a:rPr>
              <a:t>Windows</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програма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запускалася</a:t>
            </a:r>
            <a:r>
              <a:rPr lang="ru-RU" dirty="0" smtClean="0">
                <a:latin typeface="Times New Roman" pitchFamily="18" charset="0"/>
                <a:cs typeface="Times New Roman" pitchFamily="18" charset="0"/>
              </a:rPr>
              <a:t> автоматично при запуску </a:t>
            </a:r>
            <a:r>
              <a:rPr lang="ru-RU" dirty="0" err="1" smtClean="0">
                <a:latin typeface="Times New Roman" pitchFamily="18" charset="0"/>
                <a:cs typeface="Times New Roman" pitchFamily="18" charset="0"/>
              </a:rPr>
              <a:t>операційної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системи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необхідно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створити</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неї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ярлик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розмістити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в папку </a:t>
            </a:r>
            <a:r>
              <a:rPr lang="ru-RU" dirty="0" err="1" smtClean="0">
                <a:latin typeface="Times New Roman" pitchFamily="18" charset="0"/>
                <a:cs typeface="Times New Roman" pitchFamily="18" charset="0"/>
              </a:rPr>
              <a:t>Автозавантаження</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10" name="Рисунок 9" descr="Безымянный3.JPG"/>
          <p:cNvPicPr>
            <a:picLocks noChangeAspect="1"/>
          </p:cNvPicPr>
          <p:nvPr/>
        </p:nvPicPr>
        <p:blipFill>
          <a:blip r:embed="rId2"/>
          <a:stretch>
            <a:fillRect/>
          </a:stretch>
        </p:blipFill>
        <p:spPr>
          <a:xfrm rot="21311314">
            <a:off x="1142976" y="1000108"/>
            <a:ext cx="3189368" cy="4289423"/>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1285860"/>
            <a:ext cx="3429000" cy="500050"/>
          </a:xfrm>
        </p:spPr>
        <p:style>
          <a:lnRef idx="1">
            <a:schemeClr val="accent3"/>
          </a:lnRef>
          <a:fillRef idx="3">
            <a:schemeClr val="accent3"/>
          </a:fillRef>
          <a:effectRef idx="2">
            <a:schemeClr val="accent3"/>
          </a:effectRef>
          <a:fontRef idx="minor">
            <a:schemeClr val="lt1"/>
          </a:fontRef>
        </p:style>
        <p:txBody>
          <a:bodyPr/>
          <a:lstStyle/>
          <a:p>
            <a:r>
              <a:rPr lang="uk-UA" dirty="0" smtClean="0"/>
              <a:t>  Робочий стіл</a:t>
            </a:r>
            <a:endParaRPr lang="ru-RU" dirty="0"/>
          </a:p>
        </p:txBody>
      </p:sp>
      <p:sp>
        <p:nvSpPr>
          <p:cNvPr id="3" name="Текст 2"/>
          <p:cNvSpPr>
            <a:spLocks noGrp="1"/>
          </p:cNvSpPr>
          <p:nvPr>
            <p:ph type="body" sz="half" idx="2"/>
          </p:nvPr>
        </p:nvSpPr>
        <p:spPr>
          <a:xfrm>
            <a:off x="5389098" y="928670"/>
            <a:ext cx="3612058" cy="5715040"/>
          </a:xfrm>
        </p:spPr>
        <p:txBody>
          <a:bodyPr/>
          <a:lstStyle/>
          <a:p>
            <a:r>
              <a:rPr lang="uk-UA" dirty="0" smtClean="0"/>
              <a:t>Основну частину екрану займає </a:t>
            </a:r>
            <a:r>
              <a:rPr lang="uk-UA" i="1" dirty="0" smtClean="0"/>
              <a:t>Робочий стіл, </a:t>
            </a:r>
            <a:r>
              <a:rPr lang="uk-UA" dirty="0" smtClean="0"/>
              <a:t>на якому розташовуються </a:t>
            </a:r>
            <a:r>
              <a:rPr lang="uk-UA" i="1" dirty="0" smtClean="0"/>
              <a:t>значки </a:t>
            </a:r>
            <a:r>
              <a:rPr lang="uk-UA" dirty="0" smtClean="0"/>
              <a:t>і </a:t>
            </a:r>
            <a:r>
              <a:rPr lang="uk-UA" i="1" dirty="0" smtClean="0"/>
              <a:t>ярлики </a:t>
            </a:r>
            <a:r>
              <a:rPr lang="uk-UA" dirty="0" smtClean="0"/>
              <a:t>(значки з маленькими стрілочками в нижньому лівому куті). Значки і ярлики забезпечують (за допомогою подвійного клацання) швидкий доступ до дисків, папок, документів, додатків і пристроїв.</a:t>
            </a:r>
          </a:p>
          <a:p>
            <a:r>
              <a:rPr lang="uk-UA" dirty="0" smtClean="0"/>
              <a:t>Значки з'являються на </a:t>
            </a:r>
            <a:r>
              <a:rPr lang="uk-UA" i="1" dirty="0" smtClean="0"/>
              <a:t>Робочому столі </a:t>
            </a:r>
            <a:r>
              <a:rPr lang="uk-UA" dirty="0" smtClean="0"/>
              <a:t>після установки </a:t>
            </a:r>
            <a:r>
              <a:rPr lang="en-US" dirty="0" smtClean="0"/>
              <a:t>Windows. </a:t>
            </a:r>
            <a:r>
              <a:rPr lang="uk-UA" dirty="0" smtClean="0"/>
              <a:t>У лівій частині екрана зазвичай розташовуються значки </a:t>
            </a:r>
            <a:r>
              <a:rPr lang="uk-UA" i="1" dirty="0" smtClean="0"/>
              <a:t>Мій комп'ютер, Мережне оточення, Кошик </a:t>
            </a:r>
            <a:r>
              <a:rPr lang="uk-UA" dirty="0" smtClean="0"/>
              <a:t>і </a:t>
            </a:r>
            <a:r>
              <a:rPr lang="uk-UA" i="1" dirty="0" smtClean="0"/>
              <a:t>Мої документи.</a:t>
            </a:r>
            <a:endParaRPr lang="uk-UA" dirty="0" smtClean="0"/>
          </a:p>
          <a:p>
            <a:r>
              <a:rPr lang="uk-UA" dirty="0" smtClean="0"/>
              <a:t>Для швидкого доступу до дисків, принтера, часто використовуваних документів доцільно створити на робочому столі ярлики. Ярлик відрізняється від значка тим, що позначає об'єкт, фактично розташований не на </a:t>
            </a:r>
            <a:r>
              <a:rPr lang="uk-UA" i="1" dirty="0" smtClean="0"/>
              <a:t>Робочому столі, </a:t>
            </a:r>
            <a:r>
              <a:rPr lang="uk-UA" dirty="0" smtClean="0"/>
              <a:t>а в деякій іншій папці. Стрілочка означає, що ми маємо не сам об'єкт, а посилання на нього. Ярлики створюються перетаскуванням значків об'єктів на </a:t>
            </a:r>
            <a:r>
              <a:rPr lang="uk-UA" i="1" dirty="0" smtClean="0"/>
              <a:t>Робочий стіл.</a:t>
            </a:r>
            <a:endParaRPr lang="uk-UA" dirty="0" smtClean="0"/>
          </a:p>
          <a:p>
            <a:endParaRPr lang="ru-RU" dirty="0"/>
          </a:p>
        </p:txBody>
      </p:sp>
      <p:pic>
        <p:nvPicPr>
          <p:cNvPr id="5" name="Рисунок 4" descr="Безымянный.JPG"/>
          <p:cNvPicPr>
            <a:picLocks noChangeAspect="1"/>
          </p:cNvPicPr>
          <p:nvPr/>
        </p:nvPicPr>
        <p:blipFill>
          <a:blip r:embed="rId2"/>
          <a:stretch>
            <a:fillRect/>
          </a:stretch>
        </p:blipFill>
        <p:spPr>
          <a:xfrm>
            <a:off x="214282" y="2000240"/>
            <a:ext cx="5093750" cy="37172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785794"/>
            <a:ext cx="5897880" cy="473410"/>
          </a:xfrm>
        </p:spPr>
        <p:style>
          <a:lnRef idx="1">
            <a:schemeClr val="accent4"/>
          </a:lnRef>
          <a:fillRef idx="3">
            <a:schemeClr val="accent4"/>
          </a:fillRef>
          <a:effectRef idx="2">
            <a:schemeClr val="accent4"/>
          </a:effectRef>
          <a:fontRef idx="minor">
            <a:schemeClr val="lt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Панель завдань і меню пуск</a:t>
            </a:r>
            <a:endParaRPr lang="ru-RU"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Текст 2"/>
          <p:cNvSpPr>
            <a:spLocks noGrp="1"/>
          </p:cNvSpPr>
          <p:nvPr>
            <p:ph type="body" idx="2"/>
          </p:nvPr>
        </p:nvSpPr>
        <p:spPr>
          <a:xfrm>
            <a:off x="457200" y="1497416"/>
            <a:ext cx="7400948" cy="4503352"/>
          </a:xfrm>
        </p:spPr>
        <p:txBody>
          <a:bodyPr/>
          <a:lstStyle/>
          <a:p>
            <a:r>
              <a:rPr lang="uk-UA" dirty="0" smtClean="0"/>
              <a:t>У нижній частині екрана розташовується </a:t>
            </a:r>
            <a:r>
              <a:rPr lang="uk-UA" i="1" dirty="0" smtClean="0"/>
              <a:t>Панель завдань, </a:t>
            </a:r>
            <a:r>
              <a:rPr lang="uk-UA" dirty="0" smtClean="0"/>
              <a:t>на якій перебувають кнопка </a:t>
            </a:r>
            <a:r>
              <a:rPr lang="uk-UA" i="1" dirty="0" smtClean="0"/>
              <a:t>Пуск, </a:t>
            </a:r>
            <a:r>
              <a:rPr lang="uk-UA" dirty="0" smtClean="0"/>
              <a:t>кнопки виконуваних завдань і відкритих папок, індикатори й годинник.</a:t>
            </a:r>
          </a:p>
          <a:p>
            <a:r>
              <a:rPr lang="uk-UA" dirty="0" smtClean="0"/>
              <a:t>Кнопка </a:t>
            </a:r>
            <a:r>
              <a:rPr lang="uk-UA" i="1" dirty="0" smtClean="0"/>
              <a:t>Пуск </a:t>
            </a:r>
            <a:r>
              <a:rPr lang="uk-UA" dirty="0" smtClean="0"/>
              <a:t>дозволяє викликати </a:t>
            </a:r>
            <a:r>
              <a:rPr lang="uk-UA" i="1" dirty="0" smtClean="0"/>
              <a:t>Головне меню, </a:t>
            </a:r>
            <a:r>
              <a:rPr lang="uk-UA" dirty="0" smtClean="0"/>
              <a:t>яке забезпечує доступ практично до всіх ресурсів системи й містить команди запуску додатків, настроювання системи, пошуку файлів і документів, доступу до довідкової системи й ін.</a:t>
            </a:r>
          </a:p>
          <a:p>
            <a:r>
              <a:rPr lang="en-US" dirty="0" smtClean="0"/>
              <a:t>Windows </a:t>
            </a:r>
            <a:r>
              <a:rPr lang="uk-UA" dirty="0" smtClean="0"/>
              <a:t>є </a:t>
            </a:r>
            <a:r>
              <a:rPr lang="uk-UA" i="1" dirty="0" err="1" smtClean="0"/>
              <a:t>багатозадачною</a:t>
            </a:r>
            <a:r>
              <a:rPr lang="uk-UA" i="1" dirty="0" smtClean="0"/>
              <a:t> </a:t>
            </a:r>
            <a:r>
              <a:rPr lang="uk-UA" dirty="0" smtClean="0"/>
              <a:t>операційною системою, тобто паралельно можуть виконуватися кілька додатків. Кожний запущений додаток позначається кнопкою на </a:t>
            </a:r>
            <a:r>
              <a:rPr lang="uk-UA" i="1" dirty="0" smtClean="0"/>
              <a:t>Панелі завдань, </a:t>
            </a:r>
            <a:r>
              <a:rPr lang="uk-UA" dirty="0" smtClean="0"/>
              <a:t>при цьому перехід від роботи в одному додатку до роботи в іншому може проводитися за допомогою клацання по кнопці. Працюючий (активний) додаток зображується на панелі завдань у вигляді натиснутої кнопки.</a:t>
            </a:r>
          </a:p>
          <a:p>
            <a:r>
              <a:rPr lang="uk-UA" dirty="0" smtClean="0"/>
              <a:t>У крайній правій частині </a:t>
            </a:r>
            <a:r>
              <a:rPr lang="uk-UA" i="1" dirty="0" smtClean="0"/>
              <a:t>Панелі завдань </a:t>
            </a:r>
            <a:r>
              <a:rPr lang="uk-UA" dirty="0" smtClean="0"/>
              <a:t>перебувають </a:t>
            </a:r>
            <a:r>
              <a:rPr lang="uk-UA" i="1" dirty="0" smtClean="0"/>
              <a:t>Годинник. </a:t>
            </a:r>
            <a:r>
              <a:rPr lang="uk-UA" dirty="0" smtClean="0"/>
              <a:t>Лівіше годин розташовуються індикатори стану системи. Наприклад, індикатор </a:t>
            </a:r>
            <a:r>
              <a:rPr lang="en-US" i="1" dirty="0" err="1" smtClean="0"/>
              <a:t>Ru</a:t>
            </a:r>
            <a:r>
              <a:rPr lang="en-US" i="1" dirty="0" smtClean="0"/>
              <a:t> </a:t>
            </a:r>
            <a:r>
              <a:rPr lang="uk-UA" dirty="0" smtClean="0"/>
              <a:t>позначає, що в теперішній момент використовується російська розкладка клавіатури.</a:t>
            </a:r>
          </a:p>
          <a:p>
            <a:endParaRPr lang="ru-RU" dirty="0"/>
          </a:p>
        </p:txBody>
      </p:sp>
      <p:pic>
        <p:nvPicPr>
          <p:cNvPr id="5" name="Содержимое 4" descr="Безымянный2.JPG"/>
          <p:cNvPicPr>
            <a:picLocks noGrp="1" noChangeAspect="1"/>
          </p:cNvPicPr>
          <p:nvPr>
            <p:ph sz="half" idx="1"/>
          </p:nvPr>
        </p:nvPicPr>
        <p:blipFill>
          <a:blip r:embed="rId2"/>
          <a:stretch>
            <a:fillRect/>
          </a:stretch>
        </p:blipFill>
        <p:spPr>
          <a:xfrm>
            <a:off x="214282" y="5214950"/>
            <a:ext cx="7858180" cy="28575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Безымя123нный.JPG"/>
          <p:cNvPicPr>
            <a:picLocks noChangeAspect="1"/>
          </p:cNvPicPr>
          <p:nvPr/>
        </p:nvPicPr>
        <p:blipFill>
          <a:blip r:embed="rId2"/>
          <a:stretch>
            <a:fillRect/>
          </a:stretch>
        </p:blipFill>
        <p:spPr>
          <a:xfrm>
            <a:off x="0" y="1357298"/>
            <a:ext cx="9144000" cy="5500702"/>
          </a:xfrm>
          <a:prstGeom prst="rect">
            <a:avLst/>
          </a:prstGeom>
        </p:spPr>
      </p:pic>
      <p:sp>
        <p:nvSpPr>
          <p:cNvPr id="4" name="TextBox 3"/>
          <p:cNvSpPr txBox="1"/>
          <p:nvPr/>
        </p:nvSpPr>
        <p:spPr>
          <a:xfrm>
            <a:off x="0" y="0"/>
            <a:ext cx="9144000" cy="135421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uk-UA" sz="32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uk-UA" sz="32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Структура </a:t>
            </a:r>
            <a:r>
              <a:rPr lang="uk-UA"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вікна</a:t>
            </a:r>
          </a:p>
          <a:p>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5918" y="500042"/>
            <a:ext cx="4898166" cy="857256"/>
          </a:xfrm>
        </p:spPr>
        <p:style>
          <a:lnRef idx="1">
            <a:schemeClr val="accent6"/>
          </a:lnRef>
          <a:fillRef idx="3">
            <a:schemeClr val="accent6"/>
          </a:fillRef>
          <a:effectRef idx="2">
            <a:schemeClr val="accent6"/>
          </a:effectRef>
          <a:fontRef idx="minor">
            <a:schemeClr val="lt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Структура вікон  </a:t>
            </a:r>
            <a:endParaRPr lang="ru-RU"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Текст 2"/>
          <p:cNvSpPr>
            <a:spLocks noGrp="1"/>
          </p:cNvSpPr>
          <p:nvPr>
            <p:ph type="body" idx="1"/>
          </p:nvPr>
        </p:nvSpPr>
        <p:spPr>
          <a:xfrm>
            <a:off x="142844" y="1714488"/>
            <a:ext cx="7858180" cy="4929222"/>
          </a:xfrm>
        </p:spPr>
        <p:txBody>
          <a:bodyPr>
            <a:normAutofit fontScale="62500" lnSpcReduction="20000"/>
          </a:bodyPr>
          <a:lstStyle/>
          <a:p>
            <a:pPr algn="l"/>
            <a:r>
              <a:rPr lang="uk-UA" dirty="0" smtClean="0"/>
              <a:t>Усі додатки </a:t>
            </a:r>
            <a:r>
              <a:rPr lang="en-US" dirty="0" smtClean="0"/>
              <a:t>Windows </a:t>
            </a:r>
            <a:r>
              <a:rPr lang="uk-UA" dirty="0" smtClean="0"/>
              <a:t>використовують для роботи поверхню робочого столу, і кожний з додатків виконується у своєму власному вікні.</a:t>
            </a:r>
          </a:p>
          <a:p>
            <a:pPr algn="l"/>
            <a:r>
              <a:rPr lang="uk-UA" i="1" dirty="0" smtClean="0"/>
              <a:t>Вікно додатка</a:t>
            </a:r>
            <a:r>
              <a:rPr lang="uk-UA" dirty="0" smtClean="0"/>
              <a:t> відображає інформацію додатка.</a:t>
            </a:r>
          </a:p>
          <a:p>
            <a:pPr algn="l"/>
            <a:r>
              <a:rPr lang="uk-UA" i="1" dirty="0" smtClean="0"/>
              <a:t>Рядок заголовка. </a:t>
            </a:r>
            <a:r>
              <a:rPr lang="uk-UA" dirty="0" smtClean="0"/>
              <a:t>У верхньому рядку вікна завжди знаходиться ім'я програми. Рядок заголовка служить для переміщення вікна по екрану. Для переміщення вікна потрібно встановити покажчик миші на рядок заголовка, натиснути ліву кнопку миші і, не відпускаючи її, перетягнути вікно в потрібне місце.</a:t>
            </a:r>
          </a:p>
          <a:p>
            <a:pPr algn="l"/>
            <a:r>
              <a:rPr lang="uk-UA" i="1" dirty="0" smtClean="0"/>
              <a:t>Межі вікна.</a:t>
            </a:r>
            <a:r>
              <a:rPr lang="uk-UA" dirty="0" smtClean="0"/>
              <a:t> Сторони і кути вікна можна використовувати для зміни його розмірів. Для цього потрібно помістити покажчик миші над краєм вікна або  над його кутом, так щоб покажчик змінив свою форму на подвійну стрілку. Натиснувши ліву кнопку миші і не відпускаючи її змінюємо розмір вікна.</a:t>
            </a:r>
          </a:p>
          <a:p>
            <a:pPr algn="l"/>
            <a:r>
              <a:rPr lang="uk-UA" i="1" dirty="0" smtClean="0"/>
              <a:t>Головне меню програми</a:t>
            </a:r>
            <a:r>
              <a:rPr lang="uk-UA" dirty="0" smtClean="0"/>
              <a:t> розташовується під рядком заголовка вікна. Якщо клацнути по одній з назв, що знаходяться в ньому, то буде розкрито меню, що містить список команд.</a:t>
            </a:r>
          </a:p>
          <a:p>
            <a:pPr algn="l"/>
            <a:r>
              <a:rPr lang="uk-UA" i="1" dirty="0" smtClean="0"/>
              <a:t>Меню вікна. </a:t>
            </a:r>
            <a:r>
              <a:rPr lang="uk-UA" dirty="0" smtClean="0"/>
              <a:t>Крім головного меню, розташованого у верхній частині вікна, кожне вікно додатка має ще і спеціальне віконне меню, у якому розташовуються команди що дозволяють керувати розташуванням вікна і його розмірів – згортати, відновлювати стандартний  розмір або розгортати його на весь екран.</a:t>
            </a:r>
          </a:p>
          <a:p>
            <a:pPr algn="l"/>
            <a:r>
              <a:rPr lang="uk-UA" i="1" dirty="0" smtClean="0"/>
              <a:t>Кнопки керування розташуванням вікна</a:t>
            </a:r>
            <a:r>
              <a:rPr lang="uk-UA" dirty="0" smtClean="0"/>
              <a:t>. У будь-якому вікні є три кнопки для керування його розташуванням на екрані. Ці кнопки знаходяться у верхньому правому куті екрана.</a:t>
            </a:r>
          </a:p>
          <a:p>
            <a:pPr algn="l"/>
            <a:r>
              <a:rPr lang="uk-UA" i="1" dirty="0" smtClean="0"/>
              <a:t>Кнопка згортання</a:t>
            </a:r>
            <a:r>
              <a:rPr lang="uk-UA" dirty="0" smtClean="0"/>
              <a:t> дозволяє забрати вікно з екрана. При згортанні вікно перетворюється в прямокутну кнопку на панелі задач.</a:t>
            </a:r>
          </a:p>
          <a:p>
            <a:pPr algn="l"/>
            <a:r>
              <a:rPr lang="uk-UA" i="1" dirty="0" smtClean="0"/>
              <a:t>Кнопка розгортання</a:t>
            </a:r>
            <a:r>
              <a:rPr lang="uk-UA" dirty="0" smtClean="0"/>
              <a:t> дозволяє розгорнути вікно додатка так, щоб воно заповнювало весь екран.</a:t>
            </a:r>
          </a:p>
          <a:p>
            <a:pPr algn="l"/>
            <a:r>
              <a:rPr lang="uk-UA" i="1" dirty="0" smtClean="0"/>
              <a:t>Кнопка закриття</a:t>
            </a:r>
            <a:r>
              <a:rPr lang="uk-UA" dirty="0" smtClean="0"/>
              <a:t>  служить для повного завершення роботи з додатком і закриття його вікна.</a:t>
            </a:r>
          </a:p>
          <a:p>
            <a:pPr algn="l"/>
            <a:r>
              <a:rPr lang="uk-UA" i="1" dirty="0" smtClean="0"/>
              <a:t>Рядок становища </a:t>
            </a:r>
            <a:r>
              <a:rPr lang="uk-UA" dirty="0" smtClean="0"/>
              <a:t> відображає інформацію про об'єкти і роботу додатка.</a:t>
            </a:r>
          </a:p>
          <a:p>
            <a:pPr algn="l"/>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TotalTime>
  <Words>94</Words>
  <Application>Microsoft Office PowerPoint</Application>
  <PresentationFormat>Экран (4:3)</PresentationFormat>
  <Paragraphs>38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Изящная</vt:lpstr>
      <vt:lpstr>Навчальна презентація</vt:lpstr>
      <vt:lpstr>Наприкінці 90-х років XX ст. стандартом ОС для 32-розрядних ПК стала система Windows 98. Вона має ряд особливостей: 1. Зручний для користувача графічний інтерфейс. Він дає змогу досить просто керувати роботою комп'ютера, використовуючи такі поняття, як «Мій комп'ютер», «Мережне оточення», «Кнопка Пуск», «Панель задач», «Контекстне меню», «Вікно», «Ярлик», технології «Вкажи і вибери» (Point and Click), «Перенеси і відпусти» (Drag and Drop) і т. д.  2. Вона є об'єктно-орієнтованою ОС для оброблення документів. В ній використовують такі офісні аналогії, як «робочий стіл», «папка», «документ», «кошик» і т. д.  3. Допускає підключення до локальних і глобальних комп'ютерних мереж (електронна пошта, факс, Internet).  4. Містить довгі імена файлів (до 255 символів).  5. Допускає роботу з програмами, розробленими в ін ших ОС (МS DOS, Windows 3.1, Windows 95, Windows NТ), і виконання їх. 6. Працює в багатозадачному режимі. Використовує процесну форму (паралельно виконується кілька програм) та потокову форму (паралельно виконуються різні части ни однієї програми). При одному процесорі багатозадачний режим реалізується так: попрацювавши якийсь час, задача у Windows 98 автоматично розвантажується і керу вання передається наступній задачі. При перебоях під час розв'язування задачі її можна зняти без розвантаження всієї системи.  7. Застосовує пряму адресацію оперативної пам'яті, за вдяки чому у програмах (додатках) можуть використову ватися до 4 Гбайт віртуальної пам'яті (оперативна пам'ять і пам'ять на жорсткому диску).  8. Підтримує обмін даними між додатками за допомо гою OLE-технології (Object Linking and Embedding  — зв'я зування та вбудовування об'єктів). Наприклад, таблиці, а також діаграми, побудовані в табличному процесорі Ехсеї, можуть використовуватися в документі, створеному в текстовому редакторі Word .  9. Містить ряд стандартних програм (Блокнот, Графічний редактор Раіnt, Калькулятор). </vt:lpstr>
      <vt:lpstr>  Меню «Пуск»</vt:lpstr>
      <vt:lpstr>  Робочий стіл</vt:lpstr>
      <vt:lpstr>      Панель завдань і меню пуск</vt:lpstr>
      <vt:lpstr>Слайд 6</vt:lpstr>
      <vt:lpstr>Структура вікон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Навчальна презентація</dc:title>
  <dc:creator>Denis</dc:creator>
  <cp:lastModifiedBy>Denis</cp:lastModifiedBy>
  <cp:revision>7</cp:revision>
  <dcterms:created xsi:type="dcterms:W3CDTF">2010-11-19T15:27:50Z</dcterms:created>
  <dcterms:modified xsi:type="dcterms:W3CDTF">2010-11-19T16:28:11Z</dcterms:modified>
</cp:coreProperties>
</file>